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66" r:id="rId6"/>
    <p:sldId id="267" r:id="rId7"/>
    <p:sldId id="268" r:id="rId8"/>
    <p:sldId id="265" r:id="rId9"/>
    <p:sldId id="264" r:id="rId10"/>
    <p:sldId id="269" r:id="rId11"/>
    <p:sldId id="262" r:id="rId12"/>
  </p:sldIdLst>
  <p:sldSz cx="12192000" cy="6858000"/>
  <p:notesSz cx="6858000" cy="9144000"/>
  <p:embeddedFontLst>
    <p:embeddedFont>
      <p:font typeface="210 콤퓨타세탁 L" panose="02020603020101020101" pitchFamily="18" charset="-127"/>
      <p:regular r:id="rId13"/>
    </p:embeddedFont>
    <p:embeddedFont>
      <p:font typeface="210 콤퓨타세탁 R" panose="02020603020101020101" pitchFamily="18" charset="-127"/>
      <p:regular r:id="rId14"/>
    </p:embeddedFont>
    <p:embeddedFont>
      <p:font typeface="Bradley Hand ITC" panose="03070402050302030203" pitchFamily="66" charset="0"/>
      <p:regular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E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21651B-F196-44E1-95CA-602F20B00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13E18F9-2351-4756-9854-580FA856D0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F8B126-39B8-44F8-B2BA-FBD203BE3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CDF2BE-3633-4E16-94A7-7AC681DE8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DDB7F8-24CA-4D6A-A069-C5C9D8687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452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A549B3-F855-4243-B03E-EBA82DFC5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F5377A-D4C8-4159-B86E-A02388EC5E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6CC02F-1266-4F58-AAAA-8C7709011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F41490-A360-471A-A207-6EB5D06B6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FB02C-F41D-4B84-AEB4-47FE63F8E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029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AC918B-4899-4DF1-BF7A-B72356A543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9636D4-353F-4702-BBDF-C9CEA2CBD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0783B4-F683-41B7-9A23-ADC3E7145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551CE2-E749-4A4B-B790-89FC65FCF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BAD3D9-B327-4E1F-ACC4-B98E42A98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719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D35EAF-9FE6-4CC3-8043-0191B552A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C03B71-9BEF-4168-9E01-502E17600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B0533A-23AE-462B-A07B-BD0ABDFEE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B5D79-1BB1-4501-B1B6-B1D44A51E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F8DD44-FEB6-4BD8-B886-AE88A73CD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3554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83A926-EE04-4F38-B6A4-14EE09AC1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45680F-A33B-44F6-A0A5-81F092A956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A9B168-7C61-4271-9FA4-4EAC8E872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86D4C1-EA62-409D-B582-66A74B5EF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6B8F7E-02C3-473D-A745-D6A874BBB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701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28FDF1-EEBA-4D56-8AA9-72C1A7EEE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60A601-24E6-41F9-A349-C7A3342C8B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A2C885-73C3-4291-BC80-7C5E07B9C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A0D6A1-F0D0-44C5-9958-12BEDF3ED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770050-E049-4C89-BFB4-D19BF6D17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207359-67C4-45E8-962B-F1443C32A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998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058ACA-342E-4080-8E0C-0ACEA813E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D92EB4-15D6-42D7-BC06-F9EE86F58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AF7603-F549-4017-9A16-3B44AA3BF9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42C9C1A-8786-4CBB-9CEF-68FF2205A3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83D57CF-D2B1-4B74-B95F-BAD94BEB5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AC6FDDD-4D80-4FFE-B9EE-8DC400D86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6190C8-9DFD-45BA-AA18-83A5DEF87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7FDF6AD-EE39-4EF4-A570-86505270D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588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747910-01DB-42B5-A974-65AD9546A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0AE5650-3A26-4ACF-B4C3-B4AF156E0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639A21-D64D-4F7E-812E-DC50C68CF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6DA090C-C7E0-4902-A551-98C4A3941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284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D1A0252-2D7A-4764-9D78-CB759F546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431BD13-09FD-4B59-A74A-1F992840A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32A17C-CAA3-464C-9D76-429966A11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42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81DC70-8F67-41A9-BBFD-F6AC33838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FED29D-2589-41E6-BC00-1F7F6E1ED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626525-1E80-4017-AD32-9CC96B2360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6576F0-4F00-46D9-8663-969E23F43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A4A65F-E74D-4928-8773-15543A129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08A0E-4537-460D-A494-F14BB782D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323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283E2A-4851-4420-8CED-6232F5EC3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1B08D3F-D428-4B99-9082-7517C5A8EB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1649D9-0B08-4312-92E4-EA4791C2EC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5279A3-A81F-41F5-9944-28F456E4A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A850C2-28A9-48B4-A481-02F999A93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8D321C-5BA9-4CDD-9E8D-A3904C366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385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AE21EA6-50BB-4BA2-9F0C-E34582FA0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9294A3-67A7-41DD-98F6-1077262E2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A7DAB2-7C6C-4175-8047-944061715A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F23CB-F34D-4222-88E6-A323F1BCEBFD}" type="datetimeFigureOut">
              <a:rPr lang="ko-KR" altLang="en-US" smtClean="0"/>
              <a:t>2018-11-28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2EA7FC-ED50-4AD5-91CC-F26CADFF00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FA154C-C9B9-434F-9A32-F278D5A711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20BCF2-9776-4FB4-8E78-A5BD640B4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18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N6gnQVUeFZM" TargetMode="External"/><Relationship Id="rId2" Type="http://schemas.openxmlformats.org/officeDocument/2006/relationships/hyperlink" Target="https://www.youtube.com/watch?v=_Lu5zifdWD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8BBEB1D-5591-4E79-97E5-609C80B7F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4BEE469-860B-4E00-85B3-E1D59D000BA5}"/>
              </a:ext>
            </a:extLst>
          </p:cNvPr>
          <p:cNvSpPr/>
          <p:nvPr/>
        </p:nvSpPr>
        <p:spPr>
          <a:xfrm>
            <a:off x="0" y="0"/>
            <a:ext cx="12535949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0C5854-E4F2-4E41-84C1-1508871FD346}"/>
              </a:ext>
            </a:extLst>
          </p:cNvPr>
          <p:cNvSpPr txBox="1"/>
          <p:nvPr/>
        </p:nvSpPr>
        <p:spPr>
          <a:xfrm>
            <a:off x="3841281" y="2983013"/>
            <a:ext cx="4185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라즈베리파이를</a:t>
            </a:r>
            <a:r>
              <a:rPr lang="ko-KR" altLang="en-US" dirty="0">
                <a:solidFill>
                  <a:schemeClr val="bg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활용한 사물인터넷 서비스</a:t>
            </a:r>
            <a:endParaRPr lang="ko-KR" altLang="en-US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30920F9-AC54-4EA4-86DD-A01E989BC726}"/>
              </a:ext>
            </a:extLst>
          </p:cNvPr>
          <p:cNvSpPr/>
          <p:nvPr/>
        </p:nvSpPr>
        <p:spPr>
          <a:xfrm>
            <a:off x="3841280" y="2850916"/>
            <a:ext cx="4185761" cy="578084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B6FC8F-F9CD-4B15-9243-B873BCC10C43}"/>
              </a:ext>
            </a:extLst>
          </p:cNvPr>
          <p:cNvSpPr txBox="1"/>
          <p:nvPr/>
        </p:nvSpPr>
        <p:spPr>
          <a:xfrm>
            <a:off x="4908886" y="3512202"/>
            <a:ext cx="205056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리눅스와 </a:t>
            </a:r>
            <a:r>
              <a:rPr lang="en-US" altLang="ko-KR" sz="105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C</a:t>
            </a:r>
            <a:r>
              <a:rPr lang="ko-KR" altLang="en-US" sz="105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프로그래밍</a:t>
            </a:r>
            <a:r>
              <a:rPr lang="en-US" altLang="ko-KR" sz="105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, 2018 - 2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9709E5-384E-45E4-B4B7-7BF1DF8864D0}"/>
              </a:ext>
            </a:extLst>
          </p:cNvPr>
          <p:cNvSpPr/>
          <p:nvPr/>
        </p:nvSpPr>
        <p:spPr>
          <a:xfrm>
            <a:off x="176169" y="142613"/>
            <a:ext cx="11828477" cy="655180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19">
            <a:extLst>
              <a:ext uri="{FF2B5EF4-FFF2-40B4-BE49-F238E27FC236}">
                <a16:creationId xmlns:a16="http://schemas.microsoft.com/office/drawing/2014/main" id="{23531FB4-2339-45DC-B13F-3A26CD531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1446" y="6329290"/>
            <a:ext cx="2743200" cy="365125"/>
          </a:xfrm>
        </p:spPr>
        <p:txBody>
          <a:bodyPr/>
          <a:lstStyle/>
          <a:p>
            <a:fld id="{3117ED85-3E06-4417-8AA0-16E3AF6BEC27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2093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9">
            <a:extLst>
              <a:ext uri="{FF2B5EF4-FFF2-40B4-BE49-F238E27FC236}">
                <a16:creationId xmlns:a16="http://schemas.microsoft.com/office/drawing/2014/main" id="{02B13590-CF28-4D83-9D58-52888D6D2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1446" y="6329290"/>
            <a:ext cx="2743200" cy="365125"/>
          </a:xfrm>
        </p:spPr>
        <p:txBody>
          <a:bodyPr/>
          <a:lstStyle/>
          <a:p>
            <a:fld id="{3117ED85-3E06-4417-8AA0-16E3AF6BEC27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1CCE53-1DEC-4C87-B323-41325AC205A8}"/>
              </a:ext>
            </a:extLst>
          </p:cNvPr>
          <p:cNvSpPr/>
          <p:nvPr/>
        </p:nvSpPr>
        <p:spPr>
          <a:xfrm>
            <a:off x="0" y="683703"/>
            <a:ext cx="151002" cy="1421934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71E98E-41AA-4C8B-A14F-A611D55B0B0D}"/>
              </a:ext>
            </a:extLst>
          </p:cNvPr>
          <p:cNvSpPr/>
          <p:nvPr/>
        </p:nvSpPr>
        <p:spPr>
          <a:xfrm>
            <a:off x="5008228" y="1996580"/>
            <a:ext cx="5474599" cy="109057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D3DB2D-617A-46F8-8884-D21455815FC4}"/>
              </a:ext>
            </a:extLst>
          </p:cNvPr>
          <p:cNvSpPr txBox="1"/>
          <p:nvPr/>
        </p:nvSpPr>
        <p:spPr>
          <a:xfrm>
            <a:off x="1073791" y="2726422"/>
            <a:ext cx="940903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/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라즈베리파이를</a:t>
            </a:r>
            <a:r>
              <a:rPr lang="ko-KR" altLang="en-US" sz="2000" b="1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 활용한 반려동물 자동 </a:t>
            </a:r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급식기</a:t>
            </a:r>
            <a:endParaRPr lang="en-US" altLang="ko-KR" sz="2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lvl="0" fontAlgn="base"/>
            <a:endParaRPr lang="en-US" altLang="ko-KR" sz="1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marL="285750" indent="-285750" fontAlgn="base">
              <a:buFontTx/>
              <a:buChar char="-"/>
            </a:pP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다양한 기능 추가</a:t>
            </a:r>
          </a:p>
          <a:p>
            <a:pPr marL="285750" lvl="0" indent="-285750" fontAlgn="base">
              <a:buFontTx/>
              <a:buChar char="-"/>
            </a:pPr>
            <a:endParaRPr lang="ko-KR" altLang="en-US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862A2C-F478-4C5A-8474-31D3C73E4141}"/>
              </a:ext>
            </a:extLst>
          </p:cNvPr>
          <p:cNvSpPr txBox="1"/>
          <p:nvPr/>
        </p:nvSpPr>
        <p:spPr>
          <a:xfrm>
            <a:off x="671118" y="1182848"/>
            <a:ext cx="6711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06</a:t>
            </a:r>
            <a:endParaRPr lang="ko-KR" altLang="en-US" sz="2500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1EE8-CD4D-4C34-9620-A2D72060D66A}"/>
              </a:ext>
            </a:extLst>
          </p:cNvPr>
          <p:cNvSpPr txBox="1"/>
          <p:nvPr/>
        </p:nvSpPr>
        <p:spPr>
          <a:xfrm>
            <a:off x="1825238" y="1182848"/>
            <a:ext cx="343465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사물인터넷 서비스 </a:t>
            </a:r>
            <a:endParaRPr lang="en-US" altLang="ko-KR" sz="2500" dirty="0">
              <a:ln>
                <a:solidFill>
                  <a:schemeClr val="bg1">
                    <a:alpha val="0"/>
                  </a:schemeClr>
                </a:solidFill>
              </a:ln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r>
              <a:rPr lang="ko-KR" altLang="en-US" sz="25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아이디어 향후 발전 방향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931C484-54B4-4719-A388-5CF5F755E534}"/>
              </a:ext>
            </a:extLst>
          </p:cNvPr>
          <p:cNvCxnSpPr>
            <a:cxnSpLocks/>
          </p:cNvCxnSpPr>
          <p:nvPr/>
        </p:nvCxnSpPr>
        <p:spPr>
          <a:xfrm>
            <a:off x="1464514" y="1252364"/>
            <a:ext cx="0" cy="2600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B0CF15D-45E6-4BE6-83A7-EE39444B7E92}"/>
              </a:ext>
            </a:extLst>
          </p:cNvPr>
          <p:cNvSpPr txBox="1"/>
          <p:nvPr/>
        </p:nvSpPr>
        <p:spPr>
          <a:xfrm>
            <a:off x="1724799" y="4856242"/>
            <a:ext cx="84426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클라우드 시스템을 이용한 메시지 전송 기능 구현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24CDFB-CE0F-4706-99D5-B5352AFB9E1D}"/>
              </a:ext>
            </a:extLst>
          </p:cNvPr>
          <p:cNvSpPr txBox="1"/>
          <p:nvPr/>
        </p:nvSpPr>
        <p:spPr>
          <a:xfrm>
            <a:off x="1221006" y="4406396"/>
            <a:ext cx="520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01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D5A766A-B0C4-4F38-B263-02AC8DB69547}"/>
              </a:ext>
            </a:extLst>
          </p:cNvPr>
          <p:cNvSpPr txBox="1"/>
          <p:nvPr/>
        </p:nvSpPr>
        <p:spPr>
          <a:xfrm>
            <a:off x="1724799" y="4406396"/>
            <a:ext cx="84426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클라우드 시스템 구현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D0B923F-E3BB-4524-B119-9257440B754B}"/>
              </a:ext>
            </a:extLst>
          </p:cNvPr>
          <p:cNvCxnSpPr>
            <a:cxnSpLocks/>
          </p:cNvCxnSpPr>
          <p:nvPr/>
        </p:nvCxnSpPr>
        <p:spPr>
          <a:xfrm>
            <a:off x="1661372" y="4437041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5460DCD-F7DC-4B83-82F2-08F49778C1F0}"/>
              </a:ext>
            </a:extLst>
          </p:cNvPr>
          <p:cNvSpPr txBox="1"/>
          <p:nvPr/>
        </p:nvSpPr>
        <p:spPr>
          <a:xfrm>
            <a:off x="1204228" y="4854771"/>
            <a:ext cx="520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02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888B259-4AA2-43A5-9137-223204EB1EA1}"/>
              </a:ext>
            </a:extLst>
          </p:cNvPr>
          <p:cNvCxnSpPr>
            <a:cxnSpLocks/>
          </p:cNvCxnSpPr>
          <p:nvPr/>
        </p:nvCxnSpPr>
        <p:spPr>
          <a:xfrm>
            <a:off x="1661372" y="4885416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73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4C441815-B8B3-4A69-9078-7C0D524BF8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CF229AE-9462-4C6D-AFB5-948FECF213E4}"/>
              </a:ext>
            </a:extLst>
          </p:cNvPr>
          <p:cNvSpPr/>
          <p:nvPr/>
        </p:nvSpPr>
        <p:spPr>
          <a:xfrm>
            <a:off x="-11185" y="6314"/>
            <a:ext cx="12192000" cy="6851686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CF1D6FD-2B99-460E-9C17-9B9CDD685DC8}"/>
              </a:ext>
            </a:extLst>
          </p:cNvPr>
          <p:cNvSpPr/>
          <p:nvPr/>
        </p:nvSpPr>
        <p:spPr>
          <a:xfrm>
            <a:off x="176169" y="142613"/>
            <a:ext cx="11828477" cy="655180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슬라이드 번호 개체 틀 19">
            <a:extLst>
              <a:ext uri="{FF2B5EF4-FFF2-40B4-BE49-F238E27FC236}">
                <a16:creationId xmlns:a16="http://schemas.microsoft.com/office/drawing/2014/main" id="{1DC5E5BB-CEB4-42F2-9BCF-87B2F6EC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1446" y="6329290"/>
            <a:ext cx="2743200" cy="365125"/>
          </a:xfrm>
        </p:spPr>
        <p:txBody>
          <a:bodyPr/>
          <a:lstStyle/>
          <a:p>
            <a:fld id="{3117ED85-3E06-4417-8AA0-16E3AF6BEC27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5946E9-E953-4196-916C-5FCB0517C0A7}"/>
              </a:ext>
            </a:extLst>
          </p:cNvPr>
          <p:cNvSpPr txBox="1"/>
          <p:nvPr/>
        </p:nvSpPr>
        <p:spPr>
          <a:xfrm>
            <a:off x="4925734" y="2709644"/>
            <a:ext cx="23405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solidFill>
                  <a:schemeClr val="bg1"/>
                </a:solidFill>
                <a:latin typeface="Bradley Hand ITC" panose="03070402050302030203" pitchFamily="66" charset="0"/>
              </a:rPr>
              <a:t>THANK                            YOU. </a:t>
            </a:r>
          </a:p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78D8B9-594C-4B6D-A770-4218708408AA}"/>
              </a:ext>
            </a:extLst>
          </p:cNvPr>
          <p:cNvSpPr txBox="1"/>
          <p:nvPr/>
        </p:nvSpPr>
        <p:spPr>
          <a:xfrm rot="5400000">
            <a:off x="6358857" y="3387367"/>
            <a:ext cx="559769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500" b="1" dirty="0">
                <a:solidFill>
                  <a:schemeClr val="bg1"/>
                </a:solidFill>
                <a:latin typeface="Bradley Hand ITC" panose="03070402050302030203" pitchFamily="66" charset="0"/>
                <a:sym typeface="Wingdings" panose="05000000000000000000" pitchFamily="2" charset="2"/>
              </a:rPr>
              <a:t>:)</a:t>
            </a:r>
            <a:endParaRPr lang="ko-KR" altLang="en-US" sz="4500" b="1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802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2631312-3559-4493-A34A-4AB873149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E9CD6C1-51A7-4F25-9223-88D94014AA38}"/>
              </a:ext>
            </a:extLst>
          </p:cNvPr>
          <p:cNvSpPr/>
          <p:nvPr/>
        </p:nvSpPr>
        <p:spPr>
          <a:xfrm>
            <a:off x="1" y="0"/>
            <a:ext cx="6096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26574A-1203-4E27-87DA-04A18AC57803}"/>
              </a:ext>
            </a:extLst>
          </p:cNvPr>
          <p:cNvSpPr txBox="1"/>
          <p:nvPr/>
        </p:nvSpPr>
        <p:spPr>
          <a:xfrm>
            <a:off x="6467911" y="3313907"/>
            <a:ext cx="416093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TEAM MEMBER</a:t>
            </a:r>
            <a:endParaRPr lang="ko-KR" altLang="en-US" sz="3500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77E476-176E-4E60-B345-962BEE624509}"/>
              </a:ext>
            </a:extLst>
          </p:cNvPr>
          <p:cNvSpPr txBox="1"/>
          <p:nvPr/>
        </p:nvSpPr>
        <p:spPr>
          <a:xfrm>
            <a:off x="6816712" y="4124691"/>
            <a:ext cx="416093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신정섭 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(1771138) 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제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1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트랙 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: 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사이버보안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,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제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2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트랙 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: 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사물인터넷</a:t>
            </a:r>
            <a:endParaRPr lang="en-US" altLang="ko-KR" sz="11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endParaRPr lang="en-US" altLang="ko-KR" sz="11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r>
              <a:rPr lang="ko-KR" altLang="en-US" sz="20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백민진</a:t>
            </a:r>
            <a:r>
              <a:rPr lang="ko-KR" altLang="en-US" sz="20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(1771116) 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제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1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트랙 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: 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사이버보안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,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제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2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트랙 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: 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사물인터넷</a:t>
            </a:r>
            <a:endParaRPr lang="en-US" altLang="ko-KR" sz="11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endParaRPr lang="en-US" altLang="ko-KR" sz="11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r>
              <a:rPr lang="ko-KR" altLang="en-US" sz="20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김정현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(1771055) 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제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1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트랙 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: 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사이버보안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,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제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2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트랙 </a:t>
            </a:r>
            <a:r>
              <a:rPr lang="en-US" altLang="ko-KR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: </a:t>
            </a:r>
            <a:r>
              <a:rPr lang="ko-KR" altLang="en-US" sz="11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사물인터넷</a:t>
            </a:r>
            <a:endParaRPr lang="en-US" altLang="ko-KR" sz="11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id="{6C1BC2EC-E9F2-4EA0-AFD3-5E1CE0AE0D48}"/>
              </a:ext>
            </a:extLst>
          </p:cNvPr>
          <p:cNvSpPr/>
          <p:nvPr/>
        </p:nvSpPr>
        <p:spPr>
          <a:xfrm rot="11810431">
            <a:off x="9995960" y="3024754"/>
            <a:ext cx="352338" cy="335559"/>
          </a:xfrm>
          <a:prstGeom prst="triangle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id="{9CD4D9C0-8C5E-42C1-B896-33903391A2C1}"/>
              </a:ext>
            </a:extLst>
          </p:cNvPr>
          <p:cNvSpPr/>
          <p:nvPr/>
        </p:nvSpPr>
        <p:spPr>
          <a:xfrm rot="16200000">
            <a:off x="10163741" y="3218553"/>
            <a:ext cx="352338" cy="335559"/>
          </a:xfrm>
          <a:prstGeom prst="triangle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19">
            <a:extLst>
              <a:ext uri="{FF2B5EF4-FFF2-40B4-BE49-F238E27FC236}">
                <a16:creationId xmlns:a16="http://schemas.microsoft.com/office/drawing/2014/main" id="{EB1DF79E-B8EE-4703-B3AA-AEE634A91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1446" y="6329290"/>
            <a:ext cx="2743200" cy="365125"/>
          </a:xfrm>
        </p:spPr>
        <p:txBody>
          <a:bodyPr/>
          <a:lstStyle/>
          <a:p>
            <a:fld id="{3117ED85-3E06-4417-8AA0-16E3AF6BEC27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900D1F6-B878-4F91-AB82-A9FC719E47E9}"/>
              </a:ext>
            </a:extLst>
          </p:cNvPr>
          <p:cNvSpPr/>
          <p:nvPr/>
        </p:nvSpPr>
        <p:spPr>
          <a:xfrm>
            <a:off x="3738909" y="6189735"/>
            <a:ext cx="2275997" cy="578084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1BF43A-04E4-49DD-9CF6-14943239EF7B}"/>
              </a:ext>
            </a:extLst>
          </p:cNvPr>
          <p:cNvSpPr txBox="1"/>
          <p:nvPr/>
        </p:nvSpPr>
        <p:spPr>
          <a:xfrm>
            <a:off x="4210198" y="6242134"/>
            <a:ext cx="14454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TEAM</a:t>
            </a:r>
            <a:endParaRPr lang="ko-KR" altLang="en-US" sz="3000" dirty="0">
              <a:solidFill>
                <a:schemeClr val="bg1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BA61AF-E4A5-4CDC-B51C-37BAE12734E4}"/>
              </a:ext>
            </a:extLst>
          </p:cNvPr>
          <p:cNvSpPr txBox="1"/>
          <p:nvPr/>
        </p:nvSpPr>
        <p:spPr>
          <a:xfrm>
            <a:off x="6467911" y="1063621"/>
            <a:ext cx="416093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TEAM NAME</a:t>
            </a:r>
            <a:endParaRPr lang="ko-KR" altLang="en-US" sz="3500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8DDEB20A-0279-4F59-A312-977029AC33C3}"/>
              </a:ext>
            </a:extLst>
          </p:cNvPr>
          <p:cNvSpPr/>
          <p:nvPr/>
        </p:nvSpPr>
        <p:spPr>
          <a:xfrm rot="11810431">
            <a:off x="9995960" y="774468"/>
            <a:ext cx="352338" cy="335559"/>
          </a:xfrm>
          <a:prstGeom prst="triangle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C8CD94ED-09CB-4E47-891F-2663F2AE9C2A}"/>
              </a:ext>
            </a:extLst>
          </p:cNvPr>
          <p:cNvSpPr/>
          <p:nvPr/>
        </p:nvSpPr>
        <p:spPr>
          <a:xfrm rot="16200000">
            <a:off x="10163741" y="968267"/>
            <a:ext cx="352338" cy="335559"/>
          </a:xfrm>
          <a:prstGeom prst="triangle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B5AFF7-43E6-45BC-B66E-ADA6AE0B6780}"/>
              </a:ext>
            </a:extLst>
          </p:cNvPr>
          <p:cNvSpPr txBox="1"/>
          <p:nvPr/>
        </p:nvSpPr>
        <p:spPr>
          <a:xfrm>
            <a:off x="6816712" y="1804197"/>
            <a:ext cx="4160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5</a:t>
            </a:r>
            <a:r>
              <a:rPr lang="ko-KR" altLang="en-US" sz="20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조</a:t>
            </a:r>
            <a:endParaRPr lang="en-US" altLang="ko-KR" sz="11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7224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9">
            <a:extLst>
              <a:ext uri="{FF2B5EF4-FFF2-40B4-BE49-F238E27FC236}">
                <a16:creationId xmlns:a16="http://schemas.microsoft.com/office/drawing/2014/main" id="{02B13590-CF28-4D83-9D58-52888D6D2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1446" y="6329290"/>
            <a:ext cx="2743200" cy="365125"/>
          </a:xfrm>
        </p:spPr>
        <p:txBody>
          <a:bodyPr/>
          <a:lstStyle/>
          <a:p>
            <a:fld id="{3117ED85-3E06-4417-8AA0-16E3AF6BEC27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0BE1468-4154-4B12-A262-8FF31D8585F0}"/>
              </a:ext>
            </a:extLst>
          </p:cNvPr>
          <p:cNvSpPr/>
          <p:nvPr/>
        </p:nvSpPr>
        <p:spPr>
          <a:xfrm>
            <a:off x="2390775" y="2239067"/>
            <a:ext cx="101147" cy="2370137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EAA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0A647E-3916-4A12-BBBD-27C3F3E358C6}"/>
              </a:ext>
            </a:extLst>
          </p:cNvPr>
          <p:cNvSpPr txBox="1"/>
          <p:nvPr/>
        </p:nvSpPr>
        <p:spPr>
          <a:xfrm>
            <a:off x="2685734" y="2407896"/>
            <a:ext cx="38664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  <a:alpha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01</a:t>
            </a:r>
            <a:endParaRPr lang="ko-KR" altLang="en-US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50000"/>
                  <a:alpha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91C05F-8620-4E35-AF45-1BF24F0CD1FB}"/>
              </a:ext>
            </a:extLst>
          </p:cNvPr>
          <p:cNvSpPr txBox="1"/>
          <p:nvPr/>
        </p:nvSpPr>
        <p:spPr>
          <a:xfrm>
            <a:off x="2688460" y="2767862"/>
            <a:ext cx="40908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  <a:alpha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02</a:t>
            </a:r>
            <a:endParaRPr lang="ko-KR" altLang="en-US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50000"/>
                  <a:alpha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BAFAE78-45EA-4068-B8BD-25ED30FBBF2A}"/>
              </a:ext>
            </a:extLst>
          </p:cNvPr>
          <p:cNvSpPr txBox="1"/>
          <p:nvPr/>
        </p:nvSpPr>
        <p:spPr>
          <a:xfrm>
            <a:off x="3346844" y="2407896"/>
            <a:ext cx="259558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사물인터넷 서비스 아이디어 주제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82A695-BBEE-43B7-A5C7-B058F8B5E245}"/>
              </a:ext>
            </a:extLst>
          </p:cNvPr>
          <p:cNvSpPr txBox="1"/>
          <p:nvPr/>
        </p:nvSpPr>
        <p:spPr>
          <a:xfrm>
            <a:off x="3346845" y="2767862"/>
            <a:ext cx="296747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사물인터넷 서비스 아이디어 추진 배경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75E513-7656-41F2-A9A4-E1D80075D3CF}"/>
              </a:ext>
            </a:extLst>
          </p:cNvPr>
          <p:cNvSpPr txBox="1"/>
          <p:nvPr/>
        </p:nvSpPr>
        <p:spPr>
          <a:xfrm>
            <a:off x="8534526" y="4516871"/>
            <a:ext cx="1071127" cy="1692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500" dirty="0">
                <a:ln>
                  <a:solidFill>
                    <a:schemeClr val="bg1">
                      <a:alpha val="20000"/>
                    </a:schemeClr>
                  </a:solidFill>
                </a:ln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리눅스와 </a:t>
            </a:r>
            <a:r>
              <a:rPr lang="en-US" altLang="ko-KR" sz="500" dirty="0">
                <a:ln>
                  <a:solidFill>
                    <a:schemeClr val="bg1">
                      <a:alpha val="20000"/>
                    </a:schemeClr>
                  </a:solidFill>
                </a:ln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C</a:t>
            </a:r>
            <a:r>
              <a:rPr lang="ko-KR" altLang="en-US" sz="500" dirty="0">
                <a:ln>
                  <a:solidFill>
                    <a:schemeClr val="bg1">
                      <a:alpha val="20000"/>
                    </a:schemeClr>
                  </a:solidFill>
                </a:ln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프로그래밍</a:t>
            </a:r>
            <a:r>
              <a:rPr lang="en-US" altLang="ko-KR" sz="500" dirty="0">
                <a:ln>
                  <a:solidFill>
                    <a:schemeClr val="bg1">
                      <a:alpha val="20000"/>
                    </a:schemeClr>
                  </a:solidFill>
                </a:ln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, 2018 - 2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2E4361F-5060-4359-93E6-B4462E5DFA3D}"/>
              </a:ext>
            </a:extLst>
          </p:cNvPr>
          <p:cNvSpPr/>
          <p:nvPr/>
        </p:nvSpPr>
        <p:spPr>
          <a:xfrm>
            <a:off x="1223560" y="1382394"/>
            <a:ext cx="9409486" cy="411858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4AA5AC-A621-469F-84B5-07BBF21397AA}"/>
              </a:ext>
            </a:extLst>
          </p:cNvPr>
          <p:cNvSpPr txBox="1"/>
          <p:nvPr/>
        </p:nvSpPr>
        <p:spPr>
          <a:xfrm>
            <a:off x="2683650" y="3127828"/>
            <a:ext cx="41389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  <a:alpha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03</a:t>
            </a:r>
            <a:endParaRPr lang="ko-KR" altLang="en-US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50000"/>
                  <a:alpha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406691-C788-4126-84D5-3D47B65268EB}"/>
              </a:ext>
            </a:extLst>
          </p:cNvPr>
          <p:cNvSpPr txBox="1"/>
          <p:nvPr/>
        </p:nvSpPr>
        <p:spPr>
          <a:xfrm>
            <a:off x="3346845" y="3127828"/>
            <a:ext cx="259558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사물인터넷 서비스 아이디어 목표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25A833-A544-4D41-955D-6B4EE38420AA}"/>
              </a:ext>
            </a:extLst>
          </p:cNvPr>
          <p:cNvSpPr txBox="1"/>
          <p:nvPr/>
        </p:nvSpPr>
        <p:spPr>
          <a:xfrm>
            <a:off x="2688459" y="3487794"/>
            <a:ext cx="40908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  <a:alpha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04</a:t>
            </a:r>
            <a:endParaRPr lang="ko-KR" altLang="en-US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50000"/>
                  <a:alpha val="50000"/>
                </a:schemeClr>
              </a:solidFill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3FE734-ACB8-46FC-9F57-CD4A6F937ADF}"/>
              </a:ext>
            </a:extLst>
          </p:cNvPr>
          <p:cNvSpPr txBox="1"/>
          <p:nvPr/>
        </p:nvSpPr>
        <p:spPr>
          <a:xfrm>
            <a:off x="3346845" y="3487794"/>
            <a:ext cx="227177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사물인터넷 서비스 기대 효과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E3DC53-1940-4D2B-A421-71C19718F5C8}"/>
              </a:ext>
            </a:extLst>
          </p:cNvPr>
          <p:cNvSpPr txBox="1"/>
          <p:nvPr/>
        </p:nvSpPr>
        <p:spPr>
          <a:xfrm>
            <a:off x="2686856" y="3849128"/>
            <a:ext cx="41069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  <a:alpha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05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CC7D77-5ECC-4B5B-AF83-B61413E0E3DE}"/>
              </a:ext>
            </a:extLst>
          </p:cNvPr>
          <p:cNvSpPr txBox="1"/>
          <p:nvPr/>
        </p:nvSpPr>
        <p:spPr>
          <a:xfrm>
            <a:off x="3346845" y="3849128"/>
            <a:ext cx="146226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관련 자료 및 영상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66F16D-A6C6-45AB-A2F2-0B5098E2F608}"/>
              </a:ext>
            </a:extLst>
          </p:cNvPr>
          <p:cNvSpPr txBox="1"/>
          <p:nvPr/>
        </p:nvSpPr>
        <p:spPr>
          <a:xfrm>
            <a:off x="2688459" y="4209094"/>
            <a:ext cx="40908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  <a:alpha val="50000"/>
                  </a:schemeClr>
                </a:solidFill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06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A82BFF-ABD2-4467-98DB-D797D8E57971}"/>
              </a:ext>
            </a:extLst>
          </p:cNvPr>
          <p:cNvSpPr txBox="1"/>
          <p:nvPr/>
        </p:nvSpPr>
        <p:spPr>
          <a:xfrm>
            <a:off x="3346845" y="4209094"/>
            <a:ext cx="264367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사물인터넷 서비스 향후 발전 방향</a:t>
            </a:r>
          </a:p>
        </p:txBody>
      </p:sp>
    </p:spTree>
    <p:extLst>
      <p:ext uri="{BB962C8B-B14F-4D97-AF65-F5344CB8AC3E}">
        <p14:creationId xmlns:p14="http://schemas.microsoft.com/office/powerpoint/2010/main" val="3358101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9">
            <a:extLst>
              <a:ext uri="{FF2B5EF4-FFF2-40B4-BE49-F238E27FC236}">
                <a16:creationId xmlns:a16="http://schemas.microsoft.com/office/drawing/2014/main" id="{02B13590-CF28-4D83-9D58-52888D6D2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1446" y="6329290"/>
            <a:ext cx="2743200" cy="365125"/>
          </a:xfrm>
        </p:spPr>
        <p:txBody>
          <a:bodyPr/>
          <a:lstStyle/>
          <a:p>
            <a:fld id="{3117ED85-3E06-4417-8AA0-16E3AF6BEC27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1CCE53-1DEC-4C87-B323-41325AC205A8}"/>
              </a:ext>
            </a:extLst>
          </p:cNvPr>
          <p:cNvSpPr/>
          <p:nvPr/>
        </p:nvSpPr>
        <p:spPr>
          <a:xfrm>
            <a:off x="0" y="683703"/>
            <a:ext cx="151002" cy="1421934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71E98E-41AA-4C8B-A14F-A611D55B0B0D}"/>
              </a:ext>
            </a:extLst>
          </p:cNvPr>
          <p:cNvSpPr/>
          <p:nvPr/>
        </p:nvSpPr>
        <p:spPr>
          <a:xfrm>
            <a:off x="5008228" y="1996580"/>
            <a:ext cx="5474599" cy="109057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D3DB2D-617A-46F8-8884-D21455815FC4}"/>
              </a:ext>
            </a:extLst>
          </p:cNvPr>
          <p:cNvSpPr txBox="1"/>
          <p:nvPr/>
        </p:nvSpPr>
        <p:spPr>
          <a:xfrm>
            <a:off x="1073791" y="2726422"/>
            <a:ext cx="940903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/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라즈베리파이를</a:t>
            </a:r>
            <a:r>
              <a:rPr lang="ko-KR" altLang="en-US" sz="2000" b="1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 활용한 반려동물 자동 </a:t>
            </a:r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급식기</a:t>
            </a:r>
            <a:endParaRPr lang="en-US" altLang="ko-KR" sz="2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lvl="0" fontAlgn="base"/>
            <a:endParaRPr lang="en-US" altLang="ko-KR" sz="1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marL="285750" indent="-285750" fontAlgn="base">
              <a:buFontTx/>
              <a:buChar char="-"/>
            </a:pPr>
            <a:r>
              <a:rPr lang="ko-KR" altLang="en-US" sz="15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라즈베리파이를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활용하여 반려동물들을 위한 자동 </a:t>
            </a:r>
            <a:r>
              <a:rPr lang="ko-KR" altLang="en-US" sz="15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급식기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제작</a:t>
            </a:r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</a:t>
            </a:r>
            <a:endParaRPr lang="ko-KR" altLang="en-US" sz="15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285750" lvl="0" indent="-285750" fontAlgn="base">
              <a:buFontTx/>
              <a:buChar char="-"/>
            </a:pPr>
            <a:endParaRPr lang="ko-KR" altLang="en-US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862A2C-F478-4C5A-8474-31D3C73E4141}"/>
              </a:ext>
            </a:extLst>
          </p:cNvPr>
          <p:cNvSpPr txBox="1"/>
          <p:nvPr/>
        </p:nvSpPr>
        <p:spPr>
          <a:xfrm>
            <a:off x="671119" y="1182848"/>
            <a:ext cx="56205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01</a:t>
            </a:r>
            <a:endParaRPr lang="ko-KR" altLang="en-US" sz="2500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1EE8-CD4D-4C34-9620-A2D72060D66A}"/>
              </a:ext>
            </a:extLst>
          </p:cNvPr>
          <p:cNvSpPr txBox="1"/>
          <p:nvPr/>
        </p:nvSpPr>
        <p:spPr>
          <a:xfrm>
            <a:off x="1825239" y="1182848"/>
            <a:ext cx="286420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사물인터넷 서비스 아이디어 주제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931C484-54B4-4719-A388-5CF5F755E534}"/>
              </a:ext>
            </a:extLst>
          </p:cNvPr>
          <p:cNvCxnSpPr>
            <a:cxnSpLocks/>
          </p:cNvCxnSpPr>
          <p:nvPr/>
        </p:nvCxnSpPr>
        <p:spPr>
          <a:xfrm>
            <a:off x="1464514" y="1252364"/>
            <a:ext cx="0" cy="2600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B0CF15D-45E6-4BE6-83A7-EE39444B7E92}"/>
              </a:ext>
            </a:extLst>
          </p:cNvPr>
          <p:cNvSpPr txBox="1"/>
          <p:nvPr/>
        </p:nvSpPr>
        <p:spPr>
          <a:xfrm>
            <a:off x="1724799" y="4856242"/>
            <a:ext cx="84426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스마트폰 어플리케이션 통해서 사료의 양 조절 기능 구현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24CDFB-CE0F-4706-99D5-B5352AFB9E1D}"/>
              </a:ext>
            </a:extLst>
          </p:cNvPr>
          <p:cNvSpPr txBox="1"/>
          <p:nvPr/>
        </p:nvSpPr>
        <p:spPr>
          <a:xfrm>
            <a:off x="1221006" y="4406396"/>
            <a:ext cx="520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01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D5A766A-B0C4-4F38-B263-02AC8DB69547}"/>
              </a:ext>
            </a:extLst>
          </p:cNvPr>
          <p:cNvSpPr txBox="1"/>
          <p:nvPr/>
        </p:nvSpPr>
        <p:spPr>
          <a:xfrm>
            <a:off x="1724799" y="4406396"/>
            <a:ext cx="84426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스마트폰 어플리케이션 버튼을 누르게 되면 사료가 지급되는 기능 구현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D0B923F-E3BB-4524-B119-9257440B754B}"/>
              </a:ext>
            </a:extLst>
          </p:cNvPr>
          <p:cNvCxnSpPr>
            <a:cxnSpLocks/>
          </p:cNvCxnSpPr>
          <p:nvPr/>
        </p:nvCxnSpPr>
        <p:spPr>
          <a:xfrm>
            <a:off x="1661372" y="4437041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5460DCD-F7DC-4B83-82F2-08F49778C1F0}"/>
              </a:ext>
            </a:extLst>
          </p:cNvPr>
          <p:cNvSpPr txBox="1"/>
          <p:nvPr/>
        </p:nvSpPr>
        <p:spPr>
          <a:xfrm>
            <a:off x="1204228" y="4854771"/>
            <a:ext cx="520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02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888B259-4AA2-43A5-9137-223204EB1EA1}"/>
              </a:ext>
            </a:extLst>
          </p:cNvPr>
          <p:cNvCxnSpPr>
            <a:cxnSpLocks/>
          </p:cNvCxnSpPr>
          <p:nvPr/>
        </p:nvCxnSpPr>
        <p:spPr>
          <a:xfrm>
            <a:off x="1661372" y="4885416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861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9">
            <a:extLst>
              <a:ext uri="{FF2B5EF4-FFF2-40B4-BE49-F238E27FC236}">
                <a16:creationId xmlns:a16="http://schemas.microsoft.com/office/drawing/2014/main" id="{02B13590-CF28-4D83-9D58-52888D6D2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1446" y="6329290"/>
            <a:ext cx="2743200" cy="365125"/>
          </a:xfrm>
        </p:spPr>
        <p:txBody>
          <a:bodyPr/>
          <a:lstStyle/>
          <a:p>
            <a:fld id="{3117ED85-3E06-4417-8AA0-16E3AF6BEC27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1CCE53-1DEC-4C87-B323-41325AC205A8}"/>
              </a:ext>
            </a:extLst>
          </p:cNvPr>
          <p:cNvSpPr/>
          <p:nvPr/>
        </p:nvSpPr>
        <p:spPr>
          <a:xfrm>
            <a:off x="0" y="683703"/>
            <a:ext cx="151002" cy="1421934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71E98E-41AA-4C8B-A14F-A611D55B0B0D}"/>
              </a:ext>
            </a:extLst>
          </p:cNvPr>
          <p:cNvSpPr/>
          <p:nvPr/>
        </p:nvSpPr>
        <p:spPr>
          <a:xfrm>
            <a:off x="5008228" y="1996580"/>
            <a:ext cx="5474599" cy="109057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D3DB2D-617A-46F8-8884-D21455815FC4}"/>
              </a:ext>
            </a:extLst>
          </p:cNvPr>
          <p:cNvSpPr txBox="1"/>
          <p:nvPr/>
        </p:nvSpPr>
        <p:spPr>
          <a:xfrm>
            <a:off x="1073791" y="2726422"/>
            <a:ext cx="94090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/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라즈베리파이를</a:t>
            </a:r>
            <a:r>
              <a:rPr lang="ko-KR" altLang="en-US" sz="2000" b="1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 활용한 반려동물 자동 </a:t>
            </a:r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급식기</a:t>
            </a:r>
            <a:endParaRPr lang="en-US" altLang="ko-KR" sz="2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lvl="0" fontAlgn="base"/>
            <a:endParaRPr lang="en-US" altLang="ko-KR" sz="1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marL="285750" indent="-285750" fontAlgn="base">
              <a:buFontTx/>
              <a:buChar char="-"/>
            </a:pP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집을 오랫동안 비웠을 때 밥을 혼자서 챙겨 먹지 못하는 반려동물들</a:t>
            </a:r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,</a:t>
            </a:r>
          </a:p>
          <a:p>
            <a:pPr fontAlgn="base"/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    그리고 걱정하는 주인들을 위해 이 프로젝트를 추진하게 되었다</a:t>
            </a:r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</a:t>
            </a:r>
            <a:endParaRPr lang="ko-KR" altLang="en-US" sz="15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862A2C-F478-4C5A-8474-31D3C73E4141}"/>
              </a:ext>
            </a:extLst>
          </p:cNvPr>
          <p:cNvSpPr txBox="1"/>
          <p:nvPr/>
        </p:nvSpPr>
        <p:spPr>
          <a:xfrm>
            <a:off x="671118" y="1182848"/>
            <a:ext cx="6711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02</a:t>
            </a:r>
            <a:endParaRPr lang="ko-KR" altLang="en-US" sz="2500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1EE8-CD4D-4C34-9620-A2D72060D66A}"/>
              </a:ext>
            </a:extLst>
          </p:cNvPr>
          <p:cNvSpPr txBox="1"/>
          <p:nvPr/>
        </p:nvSpPr>
        <p:spPr>
          <a:xfrm>
            <a:off x="1825239" y="1182848"/>
            <a:ext cx="286420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사물인터넷 서비스 아이디어 추진 배경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931C484-54B4-4719-A388-5CF5F755E534}"/>
              </a:ext>
            </a:extLst>
          </p:cNvPr>
          <p:cNvCxnSpPr>
            <a:cxnSpLocks/>
          </p:cNvCxnSpPr>
          <p:nvPr/>
        </p:nvCxnSpPr>
        <p:spPr>
          <a:xfrm>
            <a:off x="1464514" y="1252364"/>
            <a:ext cx="0" cy="2600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B0CF15D-45E6-4BE6-83A7-EE39444B7E92}"/>
              </a:ext>
            </a:extLst>
          </p:cNvPr>
          <p:cNvSpPr txBox="1"/>
          <p:nvPr/>
        </p:nvSpPr>
        <p:spPr>
          <a:xfrm>
            <a:off x="1724799" y="4856242"/>
            <a:ext cx="84426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집을 오랫동안 비웠을 때 밥을 혼자서 챙겨 먹지 못하는 반려동물을 위한 서비스 제품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24CDFB-CE0F-4706-99D5-B5352AFB9E1D}"/>
              </a:ext>
            </a:extLst>
          </p:cNvPr>
          <p:cNvSpPr txBox="1"/>
          <p:nvPr/>
        </p:nvSpPr>
        <p:spPr>
          <a:xfrm>
            <a:off x="1221006" y="4406396"/>
            <a:ext cx="520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01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D5A766A-B0C4-4F38-B263-02AC8DB69547}"/>
              </a:ext>
            </a:extLst>
          </p:cNvPr>
          <p:cNvSpPr txBox="1"/>
          <p:nvPr/>
        </p:nvSpPr>
        <p:spPr>
          <a:xfrm>
            <a:off x="1724799" y="4406396"/>
            <a:ext cx="84426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라즈베리파이를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활용해 만든 제품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D0B923F-E3BB-4524-B119-9257440B754B}"/>
              </a:ext>
            </a:extLst>
          </p:cNvPr>
          <p:cNvCxnSpPr>
            <a:cxnSpLocks/>
          </p:cNvCxnSpPr>
          <p:nvPr/>
        </p:nvCxnSpPr>
        <p:spPr>
          <a:xfrm>
            <a:off x="1661372" y="4437041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5460DCD-F7DC-4B83-82F2-08F49778C1F0}"/>
              </a:ext>
            </a:extLst>
          </p:cNvPr>
          <p:cNvSpPr txBox="1"/>
          <p:nvPr/>
        </p:nvSpPr>
        <p:spPr>
          <a:xfrm>
            <a:off x="1204228" y="4854771"/>
            <a:ext cx="520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02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888B259-4AA2-43A5-9137-223204EB1EA1}"/>
              </a:ext>
            </a:extLst>
          </p:cNvPr>
          <p:cNvCxnSpPr>
            <a:cxnSpLocks/>
          </p:cNvCxnSpPr>
          <p:nvPr/>
        </p:nvCxnSpPr>
        <p:spPr>
          <a:xfrm>
            <a:off x="1661372" y="4885416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3804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9">
            <a:extLst>
              <a:ext uri="{FF2B5EF4-FFF2-40B4-BE49-F238E27FC236}">
                <a16:creationId xmlns:a16="http://schemas.microsoft.com/office/drawing/2014/main" id="{02B13590-CF28-4D83-9D58-52888D6D2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1446" y="6329290"/>
            <a:ext cx="2743200" cy="365125"/>
          </a:xfrm>
        </p:spPr>
        <p:txBody>
          <a:bodyPr/>
          <a:lstStyle/>
          <a:p>
            <a:fld id="{3117ED85-3E06-4417-8AA0-16E3AF6BEC27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1CCE53-1DEC-4C87-B323-41325AC205A8}"/>
              </a:ext>
            </a:extLst>
          </p:cNvPr>
          <p:cNvSpPr/>
          <p:nvPr/>
        </p:nvSpPr>
        <p:spPr>
          <a:xfrm>
            <a:off x="0" y="683703"/>
            <a:ext cx="151002" cy="1421934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71E98E-41AA-4C8B-A14F-A611D55B0B0D}"/>
              </a:ext>
            </a:extLst>
          </p:cNvPr>
          <p:cNvSpPr/>
          <p:nvPr/>
        </p:nvSpPr>
        <p:spPr>
          <a:xfrm>
            <a:off x="5008228" y="1996580"/>
            <a:ext cx="5474599" cy="109057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D3DB2D-617A-46F8-8884-D21455815FC4}"/>
              </a:ext>
            </a:extLst>
          </p:cNvPr>
          <p:cNvSpPr txBox="1"/>
          <p:nvPr/>
        </p:nvSpPr>
        <p:spPr>
          <a:xfrm>
            <a:off x="1073791" y="2726422"/>
            <a:ext cx="940903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/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라즈베리파이를</a:t>
            </a:r>
            <a:r>
              <a:rPr lang="ko-KR" altLang="en-US" sz="2000" b="1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 활용한 반려동물 자동 </a:t>
            </a:r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급식기</a:t>
            </a:r>
            <a:endParaRPr lang="en-US" altLang="ko-KR" sz="2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lvl="0" fontAlgn="base"/>
            <a:endParaRPr lang="en-US" altLang="ko-KR" sz="1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marL="285750" indent="-285750" fontAlgn="base">
              <a:buFontTx/>
              <a:buChar char="-"/>
            </a:pP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반려동물이 혼자 있을 때 집주인의 불안감 감소</a:t>
            </a:r>
            <a:endParaRPr lang="ko-KR" altLang="en-US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862A2C-F478-4C5A-8474-31D3C73E4141}"/>
              </a:ext>
            </a:extLst>
          </p:cNvPr>
          <p:cNvSpPr txBox="1"/>
          <p:nvPr/>
        </p:nvSpPr>
        <p:spPr>
          <a:xfrm>
            <a:off x="671118" y="1182848"/>
            <a:ext cx="6711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03</a:t>
            </a:r>
            <a:endParaRPr lang="ko-KR" altLang="en-US" sz="2500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1EE8-CD4D-4C34-9620-A2D72060D66A}"/>
              </a:ext>
            </a:extLst>
          </p:cNvPr>
          <p:cNvSpPr txBox="1"/>
          <p:nvPr/>
        </p:nvSpPr>
        <p:spPr>
          <a:xfrm>
            <a:off x="1825239" y="1182848"/>
            <a:ext cx="286420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사물인터넷 서비스 아이디어 목표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931C484-54B4-4719-A388-5CF5F755E534}"/>
              </a:ext>
            </a:extLst>
          </p:cNvPr>
          <p:cNvCxnSpPr>
            <a:cxnSpLocks/>
          </p:cNvCxnSpPr>
          <p:nvPr/>
        </p:nvCxnSpPr>
        <p:spPr>
          <a:xfrm>
            <a:off x="1464514" y="1252364"/>
            <a:ext cx="0" cy="2600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824CDFB-CE0F-4706-99D5-B5352AFB9E1D}"/>
              </a:ext>
            </a:extLst>
          </p:cNvPr>
          <p:cNvSpPr txBox="1"/>
          <p:nvPr/>
        </p:nvSpPr>
        <p:spPr>
          <a:xfrm>
            <a:off x="1221006" y="4406396"/>
            <a:ext cx="520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01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D5A766A-B0C4-4F38-B263-02AC8DB69547}"/>
              </a:ext>
            </a:extLst>
          </p:cNvPr>
          <p:cNvSpPr txBox="1"/>
          <p:nvPr/>
        </p:nvSpPr>
        <p:spPr>
          <a:xfrm>
            <a:off x="1724799" y="4406396"/>
            <a:ext cx="84426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반려동물의 분리 불안 감소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D0B923F-E3BB-4524-B119-9257440B754B}"/>
              </a:ext>
            </a:extLst>
          </p:cNvPr>
          <p:cNvCxnSpPr>
            <a:cxnSpLocks/>
          </p:cNvCxnSpPr>
          <p:nvPr/>
        </p:nvCxnSpPr>
        <p:spPr>
          <a:xfrm>
            <a:off x="1661372" y="4437041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892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9">
            <a:extLst>
              <a:ext uri="{FF2B5EF4-FFF2-40B4-BE49-F238E27FC236}">
                <a16:creationId xmlns:a16="http://schemas.microsoft.com/office/drawing/2014/main" id="{02B13590-CF28-4D83-9D58-52888D6D2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1446" y="6329290"/>
            <a:ext cx="2743200" cy="365125"/>
          </a:xfrm>
        </p:spPr>
        <p:txBody>
          <a:bodyPr/>
          <a:lstStyle/>
          <a:p>
            <a:fld id="{3117ED85-3E06-4417-8AA0-16E3AF6BEC27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1CCE53-1DEC-4C87-B323-41325AC205A8}"/>
              </a:ext>
            </a:extLst>
          </p:cNvPr>
          <p:cNvSpPr/>
          <p:nvPr/>
        </p:nvSpPr>
        <p:spPr>
          <a:xfrm>
            <a:off x="0" y="683703"/>
            <a:ext cx="151002" cy="1421934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71E98E-41AA-4C8B-A14F-A611D55B0B0D}"/>
              </a:ext>
            </a:extLst>
          </p:cNvPr>
          <p:cNvSpPr/>
          <p:nvPr/>
        </p:nvSpPr>
        <p:spPr>
          <a:xfrm>
            <a:off x="5008228" y="1996580"/>
            <a:ext cx="5474599" cy="109057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D3DB2D-617A-46F8-8884-D21455815FC4}"/>
              </a:ext>
            </a:extLst>
          </p:cNvPr>
          <p:cNvSpPr txBox="1"/>
          <p:nvPr/>
        </p:nvSpPr>
        <p:spPr>
          <a:xfrm>
            <a:off x="1073791" y="2726422"/>
            <a:ext cx="94090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/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라즈베리파이를</a:t>
            </a:r>
            <a:r>
              <a:rPr lang="ko-KR" altLang="en-US" sz="2000" b="1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 활용한 반려동물 자동 </a:t>
            </a:r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급식기</a:t>
            </a:r>
            <a:endParaRPr lang="en-US" altLang="ko-KR" sz="2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lvl="0" fontAlgn="base"/>
            <a:endParaRPr lang="en-US" altLang="ko-KR" sz="1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marL="285750" indent="-285750" fontAlgn="base">
              <a:buFontTx/>
              <a:buChar char="-"/>
            </a:pPr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1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인 가구가 늘어나는 현재</a:t>
            </a:r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, 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이 제품이 구현이 된다면 혼자 사는 사람들도 부담 없이 반려동물을 키우게 될 것이고</a:t>
            </a:r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,</a:t>
            </a:r>
          </a:p>
          <a:p>
            <a:pPr fontAlgn="base"/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    그에 따라 제품의 수요도 늘어날 것이다</a:t>
            </a:r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</a:t>
            </a:r>
            <a:endParaRPr lang="ko-KR" altLang="en-US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862A2C-F478-4C5A-8474-31D3C73E4141}"/>
              </a:ext>
            </a:extLst>
          </p:cNvPr>
          <p:cNvSpPr txBox="1"/>
          <p:nvPr/>
        </p:nvSpPr>
        <p:spPr>
          <a:xfrm>
            <a:off x="671118" y="1182848"/>
            <a:ext cx="6711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04</a:t>
            </a:r>
            <a:endParaRPr lang="ko-KR" altLang="en-US" sz="2500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1EE8-CD4D-4C34-9620-A2D72060D66A}"/>
              </a:ext>
            </a:extLst>
          </p:cNvPr>
          <p:cNvSpPr txBox="1"/>
          <p:nvPr/>
        </p:nvSpPr>
        <p:spPr>
          <a:xfrm>
            <a:off x="1825238" y="1182848"/>
            <a:ext cx="343465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사물인터넷 서비스 </a:t>
            </a:r>
            <a:endParaRPr lang="en-US" altLang="ko-KR" sz="2500" dirty="0">
              <a:ln>
                <a:solidFill>
                  <a:schemeClr val="bg1">
                    <a:alpha val="0"/>
                  </a:schemeClr>
                </a:solidFill>
              </a:ln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r>
              <a:rPr lang="ko-KR" altLang="en-US" sz="25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아이디어 기대 효과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931C484-54B4-4719-A388-5CF5F755E534}"/>
              </a:ext>
            </a:extLst>
          </p:cNvPr>
          <p:cNvCxnSpPr>
            <a:cxnSpLocks/>
          </p:cNvCxnSpPr>
          <p:nvPr/>
        </p:nvCxnSpPr>
        <p:spPr>
          <a:xfrm>
            <a:off x="1464514" y="1252364"/>
            <a:ext cx="0" cy="2600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B0CF15D-45E6-4BE6-83A7-EE39444B7E92}"/>
              </a:ext>
            </a:extLst>
          </p:cNvPr>
          <p:cNvSpPr txBox="1"/>
          <p:nvPr/>
        </p:nvSpPr>
        <p:spPr>
          <a:xfrm>
            <a:off x="1724799" y="4856242"/>
            <a:ext cx="84426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제품 수요 증가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24CDFB-CE0F-4706-99D5-B5352AFB9E1D}"/>
              </a:ext>
            </a:extLst>
          </p:cNvPr>
          <p:cNvSpPr txBox="1"/>
          <p:nvPr/>
        </p:nvSpPr>
        <p:spPr>
          <a:xfrm>
            <a:off x="1221006" y="4406396"/>
            <a:ext cx="520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01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D5A766A-B0C4-4F38-B263-02AC8DB69547}"/>
              </a:ext>
            </a:extLst>
          </p:cNvPr>
          <p:cNvSpPr txBox="1"/>
          <p:nvPr/>
        </p:nvSpPr>
        <p:spPr>
          <a:xfrm>
            <a:off x="1724799" y="4406396"/>
            <a:ext cx="84426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1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인 가구 반려동물 인식 개선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D0B923F-E3BB-4524-B119-9257440B754B}"/>
              </a:ext>
            </a:extLst>
          </p:cNvPr>
          <p:cNvCxnSpPr>
            <a:cxnSpLocks/>
          </p:cNvCxnSpPr>
          <p:nvPr/>
        </p:nvCxnSpPr>
        <p:spPr>
          <a:xfrm>
            <a:off x="1661372" y="4437041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5460DCD-F7DC-4B83-82F2-08F49778C1F0}"/>
              </a:ext>
            </a:extLst>
          </p:cNvPr>
          <p:cNvSpPr txBox="1"/>
          <p:nvPr/>
        </p:nvSpPr>
        <p:spPr>
          <a:xfrm>
            <a:off x="1204228" y="4854771"/>
            <a:ext cx="520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02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888B259-4AA2-43A5-9137-223204EB1EA1}"/>
              </a:ext>
            </a:extLst>
          </p:cNvPr>
          <p:cNvCxnSpPr>
            <a:cxnSpLocks/>
          </p:cNvCxnSpPr>
          <p:nvPr/>
        </p:nvCxnSpPr>
        <p:spPr>
          <a:xfrm>
            <a:off x="1661372" y="4885416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528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9">
            <a:extLst>
              <a:ext uri="{FF2B5EF4-FFF2-40B4-BE49-F238E27FC236}">
                <a16:creationId xmlns:a16="http://schemas.microsoft.com/office/drawing/2014/main" id="{02B13590-CF28-4D83-9D58-52888D6D2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1446" y="6329290"/>
            <a:ext cx="2743200" cy="365125"/>
          </a:xfrm>
        </p:spPr>
        <p:txBody>
          <a:bodyPr/>
          <a:lstStyle/>
          <a:p>
            <a:fld id="{3117ED85-3E06-4417-8AA0-16E3AF6BEC27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1CCE53-1DEC-4C87-B323-41325AC205A8}"/>
              </a:ext>
            </a:extLst>
          </p:cNvPr>
          <p:cNvSpPr/>
          <p:nvPr/>
        </p:nvSpPr>
        <p:spPr>
          <a:xfrm>
            <a:off x="0" y="683703"/>
            <a:ext cx="151002" cy="1421934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71E98E-41AA-4C8B-A14F-A611D55B0B0D}"/>
              </a:ext>
            </a:extLst>
          </p:cNvPr>
          <p:cNvSpPr/>
          <p:nvPr/>
        </p:nvSpPr>
        <p:spPr>
          <a:xfrm>
            <a:off x="5008228" y="1996580"/>
            <a:ext cx="5474599" cy="109057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862A2C-F478-4C5A-8474-31D3C73E4141}"/>
              </a:ext>
            </a:extLst>
          </p:cNvPr>
          <p:cNvSpPr txBox="1"/>
          <p:nvPr/>
        </p:nvSpPr>
        <p:spPr>
          <a:xfrm>
            <a:off x="671118" y="1182848"/>
            <a:ext cx="63755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05</a:t>
            </a:r>
            <a:endParaRPr lang="ko-KR" altLang="en-US" sz="2500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1EE8-CD4D-4C34-9620-A2D72060D66A}"/>
              </a:ext>
            </a:extLst>
          </p:cNvPr>
          <p:cNvSpPr txBox="1"/>
          <p:nvPr/>
        </p:nvSpPr>
        <p:spPr>
          <a:xfrm>
            <a:off x="1825239" y="1182848"/>
            <a:ext cx="28642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관련 자료 및 영상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931C484-54B4-4719-A388-5CF5F755E534}"/>
              </a:ext>
            </a:extLst>
          </p:cNvPr>
          <p:cNvCxnSpPr>
            <a:cxnSpLocks/>
          </p:cNvCxnSpPr>
          <p:nvPr/>
        </p:nvCxnSpPr>
        <p:spPr>
          <a:xfrm>
            <a:off x="1464514" y="1252364"/>
            <a:ext cx="0" cy="2600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4939A2DF-FD91-4FE6-8BA7-72E8BDDB3F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61" y="2473714"/>
            <a:ext cx="4627349" cy="34609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45FB499-FAF3-4796-9B40-98FE1A1E0636}"/>
              </a:ext>
            </a:extLst>
          </p:cNvPr>
          <p:cNvSpPr txBox="1"/>
          <p:nvPr/>
        </p:nvSpPr>
        <p:spPr>
          <a:xfrm>
            <a:off x="5956638" y="5611500"/>
            <a:ext cx="2902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반려동물 자동 </a:t>
            </a:r>
            <a:r>
              <a:rPr lang="ko-KR" altLang="en-US" sz="15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급식기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제품 모형</a:t>
            </a:r>
            <a:endParaRPr lang="en-US" altLang="ko-KR" sz="15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0ACE49-C2C0-4DE4-A334-42E9D9E235A2}"/>
              </a:ext>
            </a:extLst>
          </p:cNvPr>
          <p:cNvSpPr txBox="1"/>
          <p:nvPr/>
        </p:nvSpPr>
        <p:spPr>
          <a:xfrm>
            <a:off x="5436066" y="5610029"/>
            <a:ext cx="4026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01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42D4065-67C1-4E44-8A61-07B50A3E7973}"/>
              </a:ext>
            </a:extLst>
          </p:cNvPr>
          <p:cNvCxnSpPr>
            <a:cxnSpLocks/>
          </p:cNvCxnSpPr>
          <p:nvPr/>
        </p:nvCxnSpPr>
        <p:spPr>
          <a:xfrm>
            <a:off x="5893210" y="5640674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232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121CCE53-1DEC-4C87-B323-41325AC205A8}"/>
              </a:ext>
            </a:extLst>
          </p:cNvPr>
          <p:cNvSpPr/>
          <p:nvPr/>
        </p:nvSpPr>
        <p:spPr>
          <a:xfrm>
            <a:off x="0" y="683703"/>
            <a:ext cx="151002" cy="1421934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71E98E-41AA-4C8B-A14F-A611D55B0B0D}"/>
              </a:ext>
            </a:extLst>
          </p:cNvPr>
          <p:cNvSpPr/>
          <p:nvPr/>
        </p:nvSpPr>
        <p:spPr>
          <a:xfrm>
            <a:off x="5008228" y="1996580"/>
            <a:ext cx="5474599" cy="109057"/>
          </a:xfrm>
          <a:prstGeom prst="rect">
            <a:avLst/>
          </a:prstGeom>
          <a:solidFill>
            <a:srgbClr val="99CE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D3DB2D-617A-46F8-8884-D21455815FC4}"/>
              </a:ext>
            </a:extLst>
          </p:cNvPr>
          <p:cNvSpPr txBox="1"/>
          <p:nvPr/>
        </p:nvSpPr>
        <p:spPr>
          <a:xfrm>
            <a:off x="1073791" y="2726422"/>
            <a:ext cx="940903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/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라즈베리파이를</a:t>
            </a:r>
            <a:r>
              <a:rPr lang="ko-KR" altLang="en-US" sz="2000" b="1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 활용한 반려동물 자동 </a:t>
            </a:r>
            <a:r>
              <a:rPr lang="ko-KR" altLang="en-US" sz="2000" b="1" dirty="0" err="1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급식기</a:t>
            </a:r>
            <a:endParaRPr lang="en-US" altLang="ko-KR" sz="2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lvl="0" fontAlgn="base"/>
            <a:endParaRPr lang="en-US" altLang="ko-KR" sz="1000" b="1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  <a:p>
            <a:pPr marL="285750" indent="-285750" fontAlgn="base">
              <a:buFontTx/>
              <a:buChar char="-"/>
            </a:pPr>
            <a:r>
              <a:rPr lang="ko-KR" altLang="en-US" sz="15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라즈베리파이를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활용하여 반려동물들을 위한 자동 </a:t>
            </a:r>
            <a:r>
              <a:rPr lang="ko-KR" altLang="en-US" sz="15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급식기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제작</a:t>
            </a:r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</a:t>
            </a:r>
            <a:endParaRPr lang="ko-KR" altLang="en-US" sz="15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pPr marL="285750" lvl="0" indent="-285750" fontAlgn="base">
              <a:buFontTx/>
              <a:buChar char="-"/>
            </a:pPr>
            <a:endParaRPr lang="ko-KR" altLang="en-US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862A2C-F478-4C5A-8474-31D3C73E4141}"/>
              </a:ext>
            </a:extLst>
          </p:cNvPr>
          <p:cNvSpPr txBox="1"/>
          <p:nvPr/>
        </p:nvSpPr>
        <p:spPr>
          <a:xfrm>
            <a:off x="671118" y="1182848"/>
            <a:ext cx="63755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05</a:t>
            </a:r>
            <a:endParaRPr lang="ko-KR" altLang="en-US" sz="2500" dirty="0"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1EE8-CD4D-4C34-9620-A2D72060D66A}"/>
              </a:ext>
            </a:extLst>
          </p:cNvPr>
          <p:cNvSpPr txBox="1"/>
          <p:nvPr/>
        </p:nvSpPr>
        <p:spPr>
          <a:xfrm>
            <a:off x="1825239" y="1182848"/>
            <a:ext cx="28642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관련 자료 및 영상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931C484-54B4-4719-A388-5CF5F755E534}"/>
              </a:ext>
            </a:extLst>
          </p:cNvPr>
          <p:cNvCxnSpPr>
            <a:cxnSpLocks/>
          </p:cNvCxnSpPr>
          <p:nvPr/>
        </p:nvCxnSpPr>
        <p:spPr>
          <a:xfrm>
            <a:off x="1464514" y="1252364"/>
            <a:ext cx="0" cy="2600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B0CF15D-45E6-4BE6-83A7-EE39444B7E92}"/>
              </a:ext>
            </a:extLst>
          </p:cNvPr>
          <p:cNvSpPr txBox="1"/>
          <p:nvPr/>
        </p:nvSpPr>
        <p:spPr>
          <a:xfrm>
            <a:off x="1724799" y="4955445"/>
            <a:ext cx="84426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  <a:hlinkClick r:id="rId2"/>
              </a:rPr>
              <a:t>https://www.youtube.com/watch?v=_Lu5zifdWDY</a:t>
            </a:r>
            <a:endParaRPr lang="en-US" altLang="ko-KR" sz="15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- 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반려동물 자동 </a:t>
            </a:r>
            <a:r>
              <a:rPr lang="ko-KR" altLang="en-US" sz="15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급식기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만들기 </a:t>
            </a:r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2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24CDFB-CE0F-4706-99D5-B5352AFB9E1D}"/>
              </a:ext>
            </a:extLst>
          </p:cNvPr>
          <p:cNvSpPr txBox="1"/>
          <p:nvPr/>
        </p:nvSpPr>
        <p:spPr>
          <a:xfrm>
            <a:off x="1221006" y="4138844"/>
            <a:ext cx="520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01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D5A766A-B0C4-4F38-B263-02AC8DB69547}"/>
              </a:ext>
            </a:extLst>
          </p:cNvPr>
          <p:cNvSpPr txBox="1"/>
          <p:nvPr/>
        </p:nvSpPr>
        <p:spPr>
          <a:xfrm>
            <a:off x="1724799" y="4138844"/>
            <a:ext cx="84426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  <a:hlinkClick r:id="rId3"/>
              </a:rPr>
              <a:t>https://www.youtube.com/watch?v=N6gnQVUeFZM</a:t>
            </a:r>
            <a:endParaRPr lang="en-US" altLang="ko-KR" sz="15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- 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반려동물 자동 </a:t>
            </a:r>
            <a:r>
              <a:rPr lang="ko-KR" altLang="en-US" sz="15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급식기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만들기 </a:t>
            </a:r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1</a:t>
            </a:r>
            <a:r>
              <a:rPr lang="ko-KR" altLang="en-US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부</a:t>
            </a:r>
            <a:endParaRPr lang="en-US" altLang="ko-KR" sz="15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  <a:p>
            <a:r>
              <a:rPr lang="en-US" altLang="ko-KR" sz="15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  </a:t>
            </a:r>
            <a:r>
              <a:rPr lang="ko-KR" altLang="en-US" sz="1200" dirty="0" err="1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아두이노를</a:t>
            </a:r>
            <a:r>
              <a:rPr lang="ko-KR" altLang="en-US" sz="12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 활용해 만든 것으로</a:t>
            </a:r>
            <a:r>
              <a:rPr lang="en-US" altLang="ko-KR" sz="12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, </a:t>
            </a:r>
            <a:r>
              <a:rPr lang="ko-KR" altLang="en-US" sz="12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도움이 될 것 같아 자료를 찾아보았다</a:t>
            </a:r>
            <a:r>
              <a:rPr lang="en-US" altLang="ko-KR" sz="1200" dirty="0">
                <a:latin typeface="210 콤퓨타세탁 L" panose="02020603020101020101" pitchFamily="18" charset="-127"/>
                <a:ea typeface="210 콤퓨타세탁 L" panose="02020603020101020101" pitchFamily="18" charset="-127"/>
              </a:rPr>
              <a:t>. </a:t>
            </a:r>
          </a:p>
          <a:p>
            <a:endParaRPr lang="ko-KR" altLang="en-US" sz="1500" dirty="0">
              <a:latin typeface="210 콤퓨타세탁 L" panose="02020603020101020101" pitchFamily="18" charset="-127"/>
              <a:ea typeface="210 콤퓨타세탁 L" panose="02020603020101020101" pitchFamily="18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D0B923F-E3BB-4524-B119-9257440B754B}"/>
              </a:ext>
            </a:extLst>
          </p:cNvPr>
          <p:cNvCxnSpPr>
            <a:cxnSpLocks/>
          </p:cNvCxnSpPr>
          <p:nvPr/>
        </p:nvCxnSpPr>
        <p:spPr>
          <a:xfrm>
            <a:off x="1661372" y="4169489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5460DCD-F7DC-4B83-82F2-08F49778C1F0}"/>
              </a:ext>
            </a:extLst>
          </p:cNvPr>
          <p:cNvSpPr txBox="1"/>
          <p:nvPr/>
        </p:nvSpPr>
        <p:spPr>
          <a:xfrm>
            <a:off x="1204228" y="4953974"/>
            <a:ext cx="52057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CE66"/>
                </a:solidFill>
                <a:latin typeface="210 콤퓨타세탁 R" panose="02020603020101020101" pitchFamily="18" charset="-127"/>
                <a:ea typeface="210 콤퓨타세탁 R" panose="02020603020101020101" pitchFamily="18" charset="-127"/>
              </a:rPr>
              <a:t>02</a:t>
            </a:r>
            <a:endParaRPr lang="ko-KR" altLang="en-US" sz="1500" dirty="0">
              <a:solidFill>
                <a:srgbClr val="99CE66"/>
              </a:solidFill>
              <a:latin typeface="210 콤퓨타세탁 R" panose="02020603020101020101" pitchFamily="18" charset="-127"/>
              <a:ea typeface="210 콤퓨타세탁 R" panose="02020603020101020101" pitchFamily="18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888B259-4AA2-43A5-9137-223204EB1EA1}"/>
              </a:ext>
            </a:extLst>
          </p:cNvPr>
          <p:cNvCxnSpPr>
            <a:cxnSpLocks/>
          </p:cNvCxnSpPr>
          <p:nvPr/>
        </p:nvCxnSpPr>
        <p:spPr>
          <a:xfrm>
            <a:off x="1661372" y="4984619"/>
            <a:ext cx="0" cy="223216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2150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387</Words>
  <Application>Microsoft Office PowerPoint</Application>
  <PresentationFormat>와이드스크린</PresentationFormat>
  <Paragraphs>99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Bradley Hand ITC</vt:lpstr>
      <vt:lpstr>Wingdings</vt:lpstr>
      <vt:lpstr>맑은 고딕</vt:lpstr>
      <vt:lpstr>Arial</vt:lpstr>
      <vt:lpstr>210 콤퓨타세탁 R</vt:lpstr>
      <vt:lpstr>210 콤퓨타세탁 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정섭</dc:creator>
  <cp:lastModifiedBy>신 정섭</cp:lastModifiedBy>
  <cp:revision>20</cp:revision>
  <dcterms:created xsi:type="dcterms:W3CDTF">2018-11-15T09:59:11Z</dcterms:created>
  <dcterms:modified xsi:type="dcterms:W3CDTF">2018-11-28T03:51:39Z</dcterms:modified>
</cp:coreProperties>
</file>

<file path=docProps/thumbnail.jpeg>
</file>